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99"/>
  </p:normalViewPr>
  <p:slideViewPr>
    <p:cSldViewPr snapToGrid="0" snapToObjects="1">
      <p:cViewPr varScale="1">
        <p:scale>
          <a:sx n="90" d="100"/>
          <a:sy n="90" d="100"/>
        </p:scale>
        <p:origin x="232" y="6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1/28/19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1/28/19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BC274-E4FB-824E-BF04-6FBCD85E06C0}"/>
              </a:ext>
            </a:extLst>
          </p:cNvPr>
          <p:cNvSpPr>
            <a:spLocks noGrp="1"/>
          </p:cNvSpPr>
          <p:nvPr>
            <p:ph type="ctrTitle"/>
          </p:nvPr>
        </p:nvSpPr>
        <p:spPr/>
        <p:txBody>
          <a:bodyPr/>
          <a:lstStyle/>
          <a:p>
            <a:r>
              <a:rPr lang="en-US" dirty="0"/>
              <a:t> Coursera Applied Data Science Capstone</a:t>
            </a:r>
          </a:p>
        </p:txBody>
      </p:sp>
      <p:sp>
        <p:nvSpPr>
          <p:cNvPr id="3" name="Subtitle 2">
            <a:extLst>
              <a:ext uri="{FF2B5EF4-FFF2-40B4-BE49-F238E27FC236}">
                <a16:creationId xmlns:a16="http://schemas.microsoft.com/office/drawing/2014/main" id="{AD66306E-C07B-BD44-BB80-D7F1ED2FA759}"/>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283380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78806-877F-F447-B612-8455655F1763}"/>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5809895E-15F4-1F4F-985F-9944573A05F6}"/>
              </a:ext>
            </a:extLst>
          </p:cNvPr>
          <p:cNvSpPr>
            <a:spLocks noGrp="1"/>
          </p:cNvSpPr>
          <p:nvPr>
            <p:ph idx="1"/>
          </p:nvPr>
        </p:nvSpPr>
        <p:spPr/>
        <p:txBody>
          <a:bodyPr/>
          <a:lstStyle/>
          <a:p>
            <a:pPr marL="0" indent="0">
              <a:buNone/>
            </a:pPr>
            <a:r>
              <a:rPr lang="en-US" dirty="0"/>
              <a:t>For this capstone I considered the case of a security systems company looking to market products or services in Raleigh, North Carolina.</a:t>
            </a:r>
          </a:p>
          <a:p>
            <a:pPr marL="0" indent="0">
              <a:buNone/>
            </a:pPr>
            <a:r>
              <a:rPr lang="en-US" dirty="0"/>
              <a:t>In order to craft appealing sales propositions, such a company would benefit from first knowing which areas of the city tend to have higher crime rates, and then what kinds of venues besides home residences are in the vicinity of higher crime areas. The company would then be in a better position to determine what products or services to offer, and locations where such offerings would likely be in higher demand.</a:t>
            </a:r>
          </a:p>
        </p:txBody>
      </p:sp>
    </p:spTree>
    <p:extLst>
      <p:ext uri="{BB962C8B-B14F-4D97-AF65-F5344CB8AC3E}">
        <p14:creationId xmlns:p14="http://schemas.microsoft.com/office/powerpoint/2010/main" val="918868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8CAA8-E2AD-F54A-B33A-48C82D01B109}"/>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306890F6-913F-504A-847B-7840F8793ED9}"/>
              </a:ext>
            </a:extLst>
          </p:cNvPr>
          <p:cNvSpPr>
            <a:spLocks noGrp="1"/>
          </p:cNvSpPr>
          <p:nvPr>
            <p:ph idx="1"/>
          </p:nvPr>
        </p:nvSpPr>
        <p:spPr>
          <a:xfrm>
            <a:off x="3869268" y="750277"/>
            <a:ext cx="7315200" cy="5234471"/>
          </a:xfrm>
        </p:spPr>
        <p:txBody>
          <a:bodyPr>
            <a:noAutofit/>
          </a:bodyPr>
          <a:lstStyle/>
          <a:p>
            <a:pPr marL="0" indent="0">
              <a:buNone/>
            </a:pPr>
            <a:endParaRPr lang="en-US" b="1" dirty="0"/>
          </a:p>
          <a:p>
            <a:pPr marL="0" indent="0">
              <a:buNone/>
            </a:pPr>
            <a:r>
              <a:rPr lang="en-US" b="1" dirty="0"/>
              <a:t>Crime data </a:t>
            </a:r>
            <a:r>
              <a:rPr lang="en-US" dirty="0"/>
              <a:t>was obtained via Raleigh's open data website. The specific data resource used was the Raleigh Police Incidents (NIBRS), accessed January 20, 2019. This set contains 234,352 police incidents from June 1, 2014 through January 20, 2019, with offense, victim, offender, property, and arrestee information on 52 unique offenses and up to 10 offenses per incident.</a:t>
            </a:r>
          </a:p>
          <a:p>
            <a:pPr marL="0" indent="0">
              <a:buNone/>
            </a:pPr>
            <a:r>
              <a:rPr lang="en-US" dirty="0"/>
              <a:t>The Raleigh data shows police incidences were reported in 33 categories. In addressing the proposed business problem, my analysis will include the police incidents for the categories below, for which have corresponding latitude and longitude values reported.</a:t>
            </a:r>
          </a:p>
          <a:p>
            <a:pPr marL="0" indent="0">
              <a:buNone/>
            </a:pPr>
            <a:r>
              <a:rPr lang="en-US" b="1" dirty="0"/>
              <a:t>Venue information </a:t>
            </a:r>
            <a:r>
              <a:rPr lang="en-US" dirty="0"/>
              <a:t>was obtained from Foursquare, and included the top venue types near each cluster of crime incidences, along with address. By viewing these results the security company will be able to better decide what types of services and products to offer, and if there are opportunities to customize advertising.</a:t>
            </a:r>
          </a:p>
          <a:p>
            <a:endParaRPr lang="en-US" dirty="0"/>
          </a:p>
        </p:txBody>
      </p:sp>
    </p:spTree>
    <p:extLst>
      <p:ext uri="{BB962C8B-B14F-4D97-AF65-F5344CB8AC3E}">
        <p14:creationId xmlns:p14="http://schemas.microsoft.com/office/powerpoint/2010/main" val="916274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8F04D-F1CC-DF4F-8912-90E87206121B}"/>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9E2D337D-C116-F942-923C-16D0D9B6C4A6}"/>
              </a:ext>
            </a:extLst>
          </p:cNvPr>
          <p:cNvSpPr>
            <a:spLocks noGrp="1"/>
          </p:cNvSpPr>
          <p:nvPr>
            <p:ph idx="1"/>
          </p:nvPr>
        </p:nvSpPr>
        <p:spPr>
          <a:xfrm>
            <a:off x="3869268" y="864108"/>
            <a:ext cx="7315200" cy="5250942"/>
          </a:xfrm>
        </p:spPr>
        <p:txBody>
          <a:bodyPr>
            <a:normAutofit fontScale="85000" lnSpcReduction="20000"/>
          </a:bodyPr>
          <a:lstStyle/>
          <a:p>
            <a:r>
              <a:rPr lang="en-US" dirty="0"/>
              <a:t>I first imported the crime data and examined the various descriptions and categories. I also noted where data was missing; for example many crimes lacked latitude and longitude fields. Reading more detailed descriptions in the Crime Description field showed that these incidences were related to private crimes. I drop these incidences with missing location data, which is reasonable given the goal (targeted products and advertising), and the data - where many of these incidences are not crimes suitable for security monitoring (for example child abuse).</a:t>
            </a:r>
          </a:p>
          <a:p>
            <a:r>
              <a:rPr lang="en-US" dirty="0"/>
              <a:t>I further restricted the dataset to recent (2018 through Jan 2019) incidences, and narrowed the crime incident categories to those types that could be addressed through security offerings - such as cameras, alarms and monitoring.</a:t>
            </a:r>
          </a:p>
          <a:p>
            <a:r>
              <a:rPr lang="en-US" dirty="0"/>
              <a:t>I then used K-means clustering to identify </a:t>
            </a:r>
            <a:r>
              <a:rPr lang="en-US" dirty="0" err="1"/>
              <a:t>centerpoints</a:t>
            </a:r>
            <a:r>
              <a:rPr lang="en-US" dirty="0"/>
              <a:t> from which to examine venues that might be receptive to security services. I plotted the sum of squared errors for K-means of different cluster amounts, which lead me to use 7 clusters.</a:t>
            </a:r>
          </a:p>
          <a:p>
            <a:r>
              <a:rPr lang="en-US" dirty="0"/>
              <a:t>Once K-means was completed I plotted the cluster </a:t>
            </a:r>
            <a:r>
              <a:rPr lang="en-US" dirty="0" err="1"/>
              <a:t>centerpoints</a:t>
            </a:r>
            <a:r>
              <a:rPr lang="en-US" dirty="0"/>
              <a:t> on a map of Raleigh using Folium.</a:t>
            </a:r>
          </a:p>
          <a:p>
            <a:r>
              <a:rPr lang="en-US" dirty="0"/>
              <a:t>The </a:t>
            </a:r>
            <a:r>
              <a:rPr lang="en-US" dirty="0" err="1"/>
              <a:t>centerpoint</a:t>
            </a:r>
            <a:r>
              <a:rPr lang="en-US" dirty="0"/>
              <a:t> locations were then used to query Foursquare for venues. This Foursquare data was joined with the clustering data, and then I used one hot encoding to calculate the prevalence of the different venue categories.</a:t>
            </a:r>
          </a:p>
          <a:p>
            <a:r>
              <a:rPr lang="en-US" dirty="0"/>
              <a:t>Finally, I printed the top 15 venues for each of the cluster centers, revealing variation in the types and prevalence of venues between the different cluster </a:t>
            </a:r>
            <a:r>
              <a:rPr lang="en-US" dirty="0" err="1"/>
              <a:t>centerpoints</a:t>
            </a:r>
            <a:r>
              <a:rPr lang="en-US" dirty="0"/>
              <a:t>.</a:t>
            </a:r>
          </a:p>
        </p:txBody>
      </p:sp>
    </p:spTree>
    <p:extLst>
      <p:ext uri="{BB962C8B-B14F-4D97-AF65-F5344CB8AC3E}">
        <p14:creationId xmlns:p14="http://schemas.microsoft.com/office/powerpoint/2010/main" val="92394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9E506-B867-DE4F-BADB-ACDFDCBB940B}"/>
              </a:ext>
            </a:extLst>
          </p:cNvPr>
          <p:cNvSpPr>
            <a:spLocks noGrp="1"/>
          </p:cNvSpPr>
          <p:nvPr>
            <p:ph type="title"/>
          </p:nvPr>
        </p:nvSpPr>
        <p:spPr/>
        <p:txBody>
          <a:bodyPr/>
          <a:lstStyle/>
          <a:p>
            <a:r>
              <a:rPr lang="en-US" dirty="0"/>
              <a:t>Crime Cluster </a:t>
            </a:r>
            <a:r>
              <a:rPr lang="en-US" dirty="0" err="1"/>
              <a:t>Centerpoints</a:t>
            </a:r>
            <a:endParaRPr lang="en-US" dirty="0"/>
          </a:p>
        </p:txBody>
      </p:sp>
      <p:pic>
        <p:nvPicPr>
          <p:cNvPr id="7" name="Content Placeholder 6">
            <a:extLst>
              <a:ext uri="{FF2B5EF4-FFF2-40B4-BE49-F238E27FC236}">
                <a16:creationId xmlns:a16="http://schemas.microsoft.com/office/drawing/2014/main" id="{9C6F21DA-7175-5C4F-8FDC-625B70A8A390}"/>
              </a:ext>
            </a:extLst>
          </p:cNvPr>
          <p:cNvPicPr>
            <a:picLocks noGrp="1" noChangeAspect="1"/>
          </p:cNvPicPr>
          <p:nvPr>
            <p:ph idx="1"/>
          </p:nvPr>
        </p:nvPicPr>
        <p:blipFill>
          <a:blip r:embed="rId2"/>
          <a:stretch>
            <a:fillRect/>
          </a:stretch>
        </p:blipFill>
        <p:spPr>
          <a:xfrm>
            <a:off x="4235462" y="863600"/>
            <a:ext cx="6581751" cy="5121275"/>
          </a:xfrm>
          <a:prstGeom prst="rect">
            <a:avLst/>
          </a:prstGeom>
        </p:spPr>
      </p:pic>
      <p:sp>
        <p:nvSpPr>
          <p:cNvPr id="3" name="TextBox 2">
            <a:extLst>
              <a:ext uri="{FF2B5EF4-FFF2-40B4-BE49-F238E27FC236}">
                <a16:creationId xmlns:a16="http://schemas.microsoft.com/office/drawing/2014/main" id="{37B55904-F4C9-4440-8A63-C8FA0FEF6A8D}"/>
              </a:ext>
            </a:extLst>
          </p:cNvPr>
          <p:cNvSpPr txBox="1"/>
          <p:nvPr/>
        </p:nvSpPr>
        <p:spPr>
          <a:xfrm>
            <a:off x="4570169" y="1123837"/>
            <a:ext cx="328246" cy="369332"/>
          </a:xfrm>
          <a:prstGeom prst="rect">
            <a:avLst/>
          </a:prstGeom>
          <a:solidFill>
            <a:schemeClr val="accent1">
              <a:alpha val="85000"/>
            </a:schemeClr>
          </a:solidFill>
        </p:spPr>
        <p:txBody>
          <a:bodyPr wrap="square" rtlCol="0" anchor="ctr">
            <a:spAutoFit/>
          </a:bodyPr>
          <a:lstStyle/>
          <a:p>
            <a:pPr algn="ctr"/>
            <a:r>
              <a:rPr lang="en-US" dirty="0"/>
              <a:t>1</a:t>
            </a:r>
          </a:p>
        </p:txBody>
      </p:sp>
      <p:sp>
        <p:nvSpPr>
          <p:cNvPr id="5" name="TextBox 4">
            <a:extLst>
              <a:ext uri="{FF2B5EF4-FFF2-40B4-BE49-F238E27FC236}">
                <a16:creationId xmlns:a16="http://schemas.microsoft.com/office/drawing/2014/main" id="{7D4FC253-B732-EF4F-BF18-DE84658203D5}"/>
              </a:ext>
            </a:extLst>
          </p:cNvPr>
          <p:cNvSpPr txBox="1"/>
          <p:nvPr/>
        </p:nvSpPr>
        <p:spPr>
          <a:xfrm>
            <a:off x="5931877" y="5248162"/>
            <a:ext cx="328246" cy="369332"/>
          </a:xfrm>
          <a:prstGeom prst="rect">
            <a:avLst/>
          </a:prstGeom>
          <a:solidFill>
            <a:schemeClr val="accent1">
              <a:alpha val="85000"/>
            </a:schemeClr>
          </a:solidFill>
        </p:spPr>
        <p:txBody>
          <a:bodyPr wrap="square" rtlCol="0" anchor="ctr">
            <a:spAutoFit/>
          </a:bodyPr>
          <a:lstStyle/>
          <a:p>
            <a:pPr algn="ctr"/>
            <a:r>
              <a:rPr lang="en-US" dirty="0"/>
              <a:t>3</a:t>
            </a:r>
          </a:p>
        </p:txBody>
      </p:sp>
      <p:sp>
        <p:nvSpPr>
          <p:cNvPr id="6" name="TextBox 5">
            <a:extLst>
              <a:ext uri="{FF2B5EF4-FFF2-40B4-BE49-F238E27FC236}">
                <a16:creationId xmlns:a16="http://schemas.microsoft.com/office/drawing/2014/main" id="{D7208344-C3EE-0A4C-9B14-60575D74D134}"/>
              </a:ext>
            </a:extLst>
          </p:cNvPr>
          <p:cNvSpPr txBox="1"/>
          <p:nvPr/>
        </p:nvSpPr>
        <p:spPr>
          <a:xfrm>
            <a:off x="6579944" y="2394855"/>
            <a:ext cx="349494" cy="369332"/>
          </a:xfrm>
          <a:prstGeom prst="rect">
            <a:avLst/>
          </a:prstGeom>
          <a:solidFill>
            <a:schemeClr val="accent1">
              <a:alpha val="85000"/>
            </a:schemeClr>
          </a:solidFill>
        </p:spPr>
        <p:txBody>
          <a:bodyPr wrap="square" rtlCol="0" anchor="ctr">
            <a:spAutoFit/>
          </a:bodyPr>
          <a:lstStyle/>
          <a:p>
            <a:pPr algn="ctr"/>
            <a:r>
              <a:rPr lang="en-US" dirty="0"/>
              <a:t>5</a:t>
            </a:r>
          </a:p>
        </p:txBody>
      </p:sp>
      <p:sp>
        <p:nvSpPr>
          <p:cNvPr id="8" name="TextBox 7">
            <a:extLst>
              <a:ext uri="{FF2B5EF4-FFF2-40B4-BE49-F238E27FC236}">
                <a16:creationId xmlns:a16="http://schemas.microsoft.com/office/drawing/2014/main" id="{BACD2065-43DF-9648-BEB6-11DC1C9242CD}"/>
              </a:ext>
            </a:extLst>
          </p:cNvPr>
          <p:cNvSpPr txBox="1"/>
          <p:nvPr/>
        </p:nvSpPr>
        <p:spPr>
          <a:xfrm>
            <a:off x="8780219" y="3239571"/>
            <a:ext cx="328246" cy="369332"/>
          </a:xfrm>
          <a:prstGeom prst="rect">
            <a:avLst/>
          </a:prstGeom>
          <a:solidFill>
            <a:schemeClr val="accent1">
              <a:alpha val="85000"/>
            </a:schemeClr>
          </a:solidFill>
        </p:spPr>
        <p:txBody>
          <a:bodyPr wrap="square" rtlCol="0">
            <a:spAutoFit/>
          </a:bodyPr>
          <a:lstStyle/>
          <a:p>
            <a:pPr algn="ctr"/>
            <a:r>
              <a:rPr lang="en-US" dirty="0"/>
              <a:t>6</a:t>
            </a:r>
          </a:p>
        </p:txBody>
      </p:sp>
      <p:sp>
        <p:nvSpPr>
          <p:cNvPr id="9" name="TextBox 8">
            <a:extLst>
              <a:ext uri="{FF2B5EF4-FFF2-40B4-BE49-F238E27FC236}">
                <a16:creationId xmlns:a16="http://schemas.microsoft.com/office/drawing/2014/main" id="{9DE95E88-8487-9249-941A-2191C4DB2DB5}"/>
              </a:ext>
            </a:extLst>
          </p:cNvPr>
          <p:cNvSpPr txBox="1"/>
          <p:nvPr/>
        </p:nvSpPr>
        <p:spPr>
          <a:xfrm>
            <a:off x="9780344" y="1493169"/>
            <a:ext cx="328246" cy="369332"/>
          </a:xfrm>
          <a:prstGeom prst="rect">
            <a:avLst/>
          </a:prstGeom>
          <a:solidFill>
            <a:schemeClr val="accent1">
              <a:alpha val="85000"/>
            </a:schemeClr>
          </a:solidFill>
        </p:spPr>
        <p:txBody>
          <a:bodyPr wrap="square" rtlCol="0">
            <a:spAutoFit/>
          </a:bodyPr>
          <a:lstStyle/>
          <a:p>
            <a:pPr algn="ctr"/>
            <a:r>
              <a:rPr lang="en-US" dirty="0"/>
              <a:t>4</a:t>
            </a:r>
          </a:p>
        </p:txBody>
      </p:sp>
      <p:sp>
        <p:nvSpPr>
          <p:cNvPr id="10" name="TextBox 9">
            <a:extLst>
              <a:ext uri="{FF2B5EF4-FFF2-40B4-BE49-F238E27FC236}">
                <a16:creationId xmlns:a16="http://schemas.microsoft.com/office/drawing/2014/main" id="{E289195D-9153-2A45-B89F-C520055DF8B4}"/>
              </a:ext>
            </a:extLst>
          </p:cNvPr>
          <p:cNvSpPr txBox="1"/>
          <p:nvPr/>
        </p:nvSpPr>
        <p:spPr>
          <a:xfrm>
            <a:off x="9616221" y="5248162"/>
            <a:ext cx="328246" cy="369332"/>
          </a:xfrm>
          <a:prstGeom prst="rect">
            <a:avLst/>
          </a:prstGeom>
          <a:solidFill>
            <a:schemeClr val="accent1">
              <a:alpha val="85000"/>
            </a:schemeClr>
          </a:solidFill>
        </p:spPr>
        <p:txBody>
          <a:bodyPr wrap="square" rtlCol="0" anchor="ctr">
            <a:spAutoFit/>
          </a:bodyPr>
          <a:lstStyle/>
          <a:p>
            <a:pPr algn="ctr"/>
            <a:r>
              <a:rPr lang="en-US" dirty="0"/>
              <a:t>7</a:t>
            </a:r>
          </a:p>
        </p:txBody>
      </p:sp>
      <p:sp>
        <p:nvSpPr>
          <p:cNvPr id="11" name="TextBox 10">
            <a:extLst>
              <a:ext uri="{FF2B5EF4-FFF2-40B4-BE49-F238E27FC236}">
                <a16:creationId xmlns:a16="http://schemas.microsoft.com/office/drawing/2014/main" id="{561D2277-BF5C-324F-941E-EC6E442E53FE}"/>
              </a:ext>
            </a:extLst>
          </p:cNvPr>
          <p:cNvSpPr txBox="1"/>
          <p:nvPr/>
        </p:nvSpPr>
        <p:spPr>
          <a:xfrm>
            <a:off x="7882903" y="5591617"/>
            <a:ext cx="328246" cy="369332"/>
          </a:xfrm>
          <a:prstGeom prst="rect">
            <a:avLst/>
          </a:prstGeom>
          <a:solidFill>
            <a:schemeClr val="accent1">
              <a:alpha val="85000"/>
            </a:schemeClr>
          </a:solidFill>
        </p:spPr>
        <p:txBody>
          <a:bodyPr wrap="square" rtlCol="0">
            <a:spAutoFit/>
          </a:bodyPr>
          <a:lstStyle/>
          <a:p>
            <a:pPr algn="ctr"/>
            <a:r>
              <a:rPr lang="en-US" dirty="0"/>
              <a:t>2</a:t>
            </a:r>
          </a:p>
        </p:txBody>
      </p:sp>
    </p:spTree>
    <p:extLst>
      <p:ext uri="{BB962C8B-B14F-4D97-AF65-F5344CB8AC3E}">
        <p14:creationId xmlns:p14="http://schemas.microsoft.com/office/powerpoint/2010/main" val="3319034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B665D-37CF-AB46-B8B9-2DBDBF056CEA}"/>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A23FE944-FA05-C342-8812-A101AF8BFEB4}"/>
              </a:ext>
            </a:extLst>
          </p:cNvPr>
          <p:cNvSpPr>
            <a:spLocks noGrp="1"/>
          </p:cNvSpPr>
          <p:nvPr>
            <p:ph idx="1"/>
          </p:nvPr>
        </p:nvSpPr>
        <p:spPr/>
        <p:txBody>
          <a:bodyPr/>
          <a:lstStyle/>
          <a:p>
            <a:r>
              <a:rPr lang="en-US" dirty="0"/>
              <a:t>From the results it appears that food establishments have strong representation in the areas where crime incidences are clustered. Fast food restaurants, including coffee, burger and sandwich shops show up in the top for each cluster, while in cluster 4 there are more retail / clothing stores and cluster 5 has many larger restaurants.</a:t>
            </a:r>
          </a:p>
          <a:p>
            <a:r>
              <a:rPr lang="en-US" dirty="0"/>
              <a:t>Based on these findings it may make sense to market security products and services for food establishments in these areas.</a:t>
            </a:r>
          </a:p>
          <a:p>
            <a:endParaRPr lang="en-US" dirty="0"/>
          </a:p>
        </p:txBody>
      </p:sp>
    </p:spTree>
    <p:extLst>
      <p:ext uri="{BB962C8B-B14F-4D97-AF65-F5344CB8AC3E}">
        <p14:creationId xmlns:p14="http://schemas.microsoft.com/office/powerpoint/2010/main" val="2857450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4DBD8-2DEF-CB4A-96B4-FDD2E89C664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B7E0F31-02DE-9847-94A0-159995CD1B3A}"/>
              </a:ext>
            </a:extLst>
          </p:cNvPr>
          <p:cNvSpPr>
            <a:spLocks noGrp="1"/>
          </p:cNvSpPr>
          <p:nvPr>
            <p:ph idx="1"/>
          </p:nvPr>
        </p:nvSpPr>
        <p:spPr/>
        <p:txBody>
          <a:bodyPr/>
          <a:lstStyle/>
          <a:p>
            <a:r>
              <a:rPr lang="en-US" dirty="0"/>
              <a:t>In summary, this analysis provided a view of the locations and top venues around main clusters of crime incidents in Raleigh, North Carolina. The analysis may be further refined by using a commercial Foursquare account in order to ensure all venues have been captured around each cluster center.</a:t>
            </a:r>
          </a:p>
          <a:p>
            <a:r>
              <a:rPr lang="en-US" dirty="0"/>
              <a:t>Additional Foursquare data may provide further insights; for example, text-mining comments for the various venues may show relevant feelings regarding safety, lighting and atmosphere. </a:t>
            </a:r>
          </a:p>
          <a:p>
            <a:endParaRPr lang="en-US" dirty="0"/>
          </a:p>
        </p:txBody>
      </p:sp>
    </p:spTree>
    <p:extLst>
      <p:ext uri="{BB962C8B-B14F-4D97-AF65-F5344CB8AC3E}">
        <p14:creationId xmlns:p14="http://schemas.microsoft.com/office/powerpoint/2010/main" val="46966131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Frame</Template>
  <TotalTime>55</TotalTime>
  <Words>711</Words>
  <Application>Microsoft Macintosh PowerPoint</Application>
  <PresentationFormat>Widescreen</PresentationFormat>
  <Paragraphs>30</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Corbel</vt:lpstr>
      <vt:lpstr>Wingdings 2</vt:lpstr>
      <vt:lpstr>Frame</vt:lpstr>
      <vt:lpstr> Coursera Applied Data Science Capstone</vt:lpstr>
      <vt:lpstr>Project Overview</vt:lpstr>
      <vt:lpstr>Data</vt:lpstr>
      <vt:lpstr>Methodology</vt:lpstr>
      <vt:lpstr>Crime Cluster Centerpoints</vt:lpstr>
      <vt:lpstr>Discussion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Coursera Applied Data Science Capstone</dc:title>
  <dc:creator>Microsoft Office User</dc:creator>
  <cp:lastModifiedBy>Microsoft Office User</cp:lastModifiedBy>
  <cp:revision>7</cp:revision>
  <dcterms:created xsi:type="dcterms:W3CDTF">2019-01-27T02:22:18Z</dcterms:created>
  <dcterms:modified xsi:type="dcterms:W3CDTF">2019-01-28T22:59:22Z</dcterms:modified>
</cp:coreProperties>
</file>

<file path=docProps/thumbnail.jpeg>
</file>